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1069" r:id="rId3"/>
    <p:sldId id="1070" r:id="rId4"/>
    <p:sldId id="1071" r:id="rId5"/>
    <p:sldId id="1066" r:id="rId6"/>
    <p:sldId id="425" r:id="rId7"/>
    <p:sldId id="1067" r:id="rId8"/>
    <p:sldId id="1072" r:id="rId9"/>
    <p:sldId id="1073" r:id="rId10"/>
    <p:sldId id="1074" r:id="rId11"/>
    <p:sldId id="1030" r:id="rId12"/>
  </p:sldIdLst>
  <p:sldSz cx="9144000" cy="6858000" type="screen4x3"/>
  <p:notesSz cx="6858000" cy="9144000"/>
  <p:custDataLst>
    <p:tags r:id="rId17"/>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1978" userDrawn="1">
          <p15:clr>
            <a:srgbClr val="A4A3A4"/>
          </p15:clr>
        </p15:guide>
        <p15:guide id="2" pos="281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A50021"/>
    <a:srgbClr val="CC3300"/>
    <a:srgbClr val="0000F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614"/>
    <p:restoredTop sz="91048"/>
  </p:normalViewPr>
  <p:slideViewPr>
    <p:cSldViewPr showGuides="1">
      <p:cViewPr varScale="1">
        <p:scale>
          <a:sx n="86" d="100"/>
          <a:sy n="86" d="100"/>
        </p:scale>
        <p:origin x="-942" y="-84"/>
      </p:cViewPr>
      <p:guideLst>
        <p:guide orient="horz" pos="1978"/>
        <p:guide pos="2811"/>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smtClean="0">
              <a:latin typeface="Arial" panose="020B0604020202020204" pitchFamily="34" charset="0"/>
              <a:ea typeface="宋体" panose="02010600030101010101" pitchFamily="2" charset="-122"/>
              <a:cs typeface="+mn-ea"/>
            </a:endParaRPr>
          </a:p>
        </p:txBody>
      </p:sp>
      <p:sp>
        <p:nvSpPr>
          <p:cNvPr id="2052"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29841" y="2505075"/>
            <a:ext cx="3868340"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29150" y="2505075"/>
            <a:ext cx="3887391"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39937"/>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39938"/>
          <p:cNvSpPr>
            <a:spLocks noGrp="1"/>
          </p:cNvSpPr>
          <p:nvPr>
            <p:ph type="body"/>
          </p:nvPr>
        </p:nvSpPr>
        <p:spPr>
          <a:xfrm>
            <a:off x="457200" y="1600200"/>
            <a:ext cx="8229600" cy="4525963"/>
          </a:xfrm>
          <a:prstGeom prst="rect">
            <a:avLst/>
          </a:prstGeom>
          <a:noFill/>
          <a:ln w="9525">
            <a:noFill/>
          </a:ln>
        </p:spPr>
        <p:txBody>
          <a:bodyPr anchor="t"/>
          <a:p>
            <a:pPr lvl="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39940" name="日期占位符 39939"/>
          <p:cNvSpPr>
            <a:spLocks noGrp="1"/>
          </p:cNvSpPr>
          <p:nvPr>
            <p:ph type="dt" sz="half" idx="2"/>
          </p:nvPr>
        </p:nvSpPr>
        <p:spPr>
          <a:xfrm>
            <a:off x="457200" y="6245225"/>
            <a:ext cx="2133600" cy="476250"/>
          </a:xfrm>
          <a:prstGeom prst="rect">
            <a:avLst/>
          </a:prstGeom>
          <a:noFill/>
          <a:ln w="9525">
            <a:noFill/>
            <a:miter/>
          </a:ln>
        </p:spPr>
        <p:txBody>
          <a:bodyPr/>
          <a:lstStyle>
            <a:lvl1pPr>
              <a:defRPr sz="1400"/>
            </a:lvl1pPr>
          </a:lstStyle>
          <a:p>
            <a:pPr lvl="0" fontAlgn="base"/>
            <a:endParaRPr lang="zh-CN" altLang="en-US" strike="noStrike" noProof="1" dirty="0"/>
          </a:p>
        </p:txBody>
      </p:sp>
      <p:sp>
        <p:nvSpPr>
          <p:cNvPr id="39941" name="页脚占位符 39940"/>
          <p:cNvSpPr>
            <a:spLocks noGrp="1"/>
          </p:cNvSpPr>
          <p:nvPr>
            <p:ph type="ftr" sz="quarter" idx="3"/>
          </p:nvPr>
        </p:nvSpPr>
        <p:spPr>
          <a:xfrm>
            <a:off x="3124200" y="6245225"/>
            <a:ext cx="2895600" cy="476250"/>
          </a:xfrm>
          <a:prstGeom prst="rect">
            <a:avLst/>
          </a:prstGeom>
          <a:noFill/>
          <a:ln w="9525">
            <a:noFill/>
            <a:miter/>
          </a:ln>
        </p:spPr>
        <p:txBody>
          <a:bodyPr/>
          <a:lstStyle>
            <a:lvl1pPr algn="ctr">
              <a:defRPr sz="1400"/>
            </a:lvl1pPr>
          </a:lstStyle>
          <a:p>
            <a:pPr lvl="0" fontAlgn="base"/>
            <a:endParaRPr lang="zh-CN" strike="noStrike" noProof="1" dirty="0"/>
          </a:p>
        </p:txBody>
      </p:sp>
      <p:sp>
        <p:nvSpPr>
          <p:cNvPr id="39942" name="灯片编号占位符 39941"/>
          <p:cNvSpPr>
            <a:spLocks noGrp="1"/>
          </p:cNvSpPr>
          <p:nvPr>
            <p:ph type="sldNum" sz="quarter" idx="4"/>
          </p:nvPr>
        </p:nvSpPr>
        <p:spPr>
          <a:xfrm>
            <a:off x="6553200" y="6245225"/>
            <a:ext cx="2133600" cy="476250"/>
          </a:xfrm>
          <a:prstGeom prst="rect">
            <a:avLst/>
          </a:prstGeom>
          <a:noFill/>
          <a:ln w="9525">
            <a:noFill/>
            <a:miter/>
          </a:ln>
        </p:spPr>
        <p:txBody>
          <a:bodyPr/>
          <a:lstStyle>
            <a:lvl1pPr algn="r">
              <a:defRPr sz="1400"/>
            </a:lvl1pPr>
          </a:lstStyle>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6-1 other Accessories"/>
          <p:cNvPicPr>
            <a:picLocks noChangeAspect="1"/>
          </p:cNvPicPr>
          <p:nvPr/>
        </p:nvPicPr>
        <p:blipFill>
          <a:blip r:embed="rId1"/>
          <a:stretch>
            <a:fillRect/>
          </a:stretch>
        </p:blipFill>
        <p:spPr>
          <a:xfrm>
            <a:off x="2844165" y="2527300"/>
            <a:ext cx="3743325" cy="3743325"/>
          </a:xfrm>
          <a:prstGeom prst="rect">
            <a:avLst/>
          </a:prstGeom>
        </p:spPr>
      </p:pic>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2"/>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3"/>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1188085" y="1557020"/>
            <a:ext cx="7403465" cy="1322070"/>
          </a:xfrm>
          <a:prstGeom prst="rect">
            <a:avLst/>
          </a:prstGeom>
          <a:noFill/>
        </p:spPr>
        <p:txBody>
          <a:bodyPr wrap="square" rtlCol="0">
            <a:spAutoFit/>
          </a:bodyPr>
          <a:p>
            <a:pPr algn="ctr"/>
            <a:r>
              <a:rPr lang="en-US" altLang="zh-CN" sz="4000"/>
              <a:t>Introduction of Shanbao Machinery’s Hammer Beater</a:t>
            </a:r>
            <a:endParaRPr lang="en-US" altLang="zh-CN" sz="4000"/>
          </a:p>
        </p:txBody>
      </p:sp>
    </p:spTree>
  </p:cSld>
  <p:clrMapOvr>
    <a:masterClrMapping/>
  </p:clrMapOvr>
  <p:transition>
    <p:comb/>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755650" y="1078865"/>
            <a:ext cx="5896610" cy="521970"/>
          </a:xfrm>
          <a:prstGeom prst="rect">
            <a:avLst/>
          </a:prstGeom>
          <a:noFill/>
        </p:spPr>
        <p:txBody>
          <a:bodyPr wrap="square" rtlCol="0">
            <a:spAutoFit/>
          </a:bodyPr>
          <a:p>
            <a:r>
              <a:rPr lang="en-US" altLang="zh-CN" sz="2800" b="1"/>
              <a:t>Application of Hammer Beater</a:t>
            </a:r>
            <a:endParaRPr lang="en-US" altLang="zh-CN" sz="2800" b="1"/>
          </a:p>
        </p:txBody>
      </p:sp>
      <p:pic>
        <p:nvPicPr>
          <p:cNvPr id="6" name="图片 5"/>
          <p:cNvPicPr>
            <a:picLocks noChangeAspect="1"/>
          </p:cNvPicPr>
          <p:nvPr/>
        </p:nvPicPr>
        <p:blipFill>
          <a:blip r:embed="rId3"/>
          <a:stretch>
            <a:fillRect/>
          </a:stretch>
        </p:blipFill>
        <p:spPr>
          <a:xfrm>
            <a:off x="395605" y="1917065"/>
            <a:ext cx="4727575" cy="4170680"/>
          </a:xfrm>
          <a:prstGeom prst="rect">
            <a:avLst/>
          </a:prstGeom>
        </p:spPr>
      </p:pic>
      <p:sp>
        <p:nvSpPr>
          <p:cNvPr id="7" name="文本框 6"/>
          <p:cNvSpPr txBox="1"/>
          <p:nvPr/>
        </p:nvSpPr>
        <p:spPr>
          <a:xfrm>
            <a:off x="5495925" y="1772920"/>
            <a:ext cx="3317240" cy="3692525"/>
          </a:xfrm>
          <a:prstGeom prst="rect">
            <a:avLst/>
          </a:prstGeom>
          <a:noFill/>
        </p:spPr>
        <p:txBody>
          <a:bodyPr wrap="square" rtlCol="0">
            <a:spAutoFit/>
          </a:bodyPr>
          <a:p>
            <a:r>
              <a:rPr lang="en-US" altLang="zh-CN"/>
              <a:t>The Hammer Beater is a core consumable component of the Hammer mill and plays a significant role in crushing granular or block raw materials.</a:t>
            </a:r>
            <a:endParaRPr lang="en-US" altLang="zh-CN"/>
          </a:p>
          <a:p>
            <a:endParaRPr lang="en-US" altLang="zh-CN"/>
          </a:p>
          <a:p>
            <a:r>
              <a:rPr lang="en-US" altLang="zh-CN"/>
              <a:t>Hammer mill crushing efficiency and crushing quality is greatly influenced by the shape, specification, material, density, arrangement and manufacturing process of the hammer mill beater.</a:t>
            </a:r>
            <a:endParaRPr lang="en-US" altLang="zh-CN"/>
          </a:p>
        </p:txBody>
      </p:sp>
    </p:spTree>
  </p:cSld>
  <p:clrMapOvr>
    <a:masterClrMapping/>
  </p:clrMapOvr>
  <p:transition>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438785" y="1169670"/>
            <a:ext cx="6005830" cy="521970"/>
          </a:xfrm>
          <a:prstGeom prst="rect">
            <a:avLst/>
          </a:prstGeom>
          <a:noFill/>
        </p:spPr>
        <p:txBody>
          <a:bodyPr wrap="square" rtlCol="0">
            <a:spAutoFit/>
          </a:bodyPr>
          <a:p>
            <a:r>
              <a:rPr lang="en-US" altLang="zh-CN" sz="2800" b="1"/>
              <a:t>The structure of hammer beater</a:t>
            </a:r>
            <a:endParaRPr lang="en-US" altLang="zh-CN" sz="2800" b="1"/>
          </a:p>
        </p:txBody>
      </p:sp>
      <p:pic>
        <p:nvPicPr>
          <p:cNvPr id="6" name="图片 5"/>
          <p:cNvPicPr>
            <a:picLocks noChangeAspect="1"/>
          </p:cNvPicPr>
          <p:nvPr/>
        </p:nvPicPr>
        <p:blipFill>
          <a:blip r:embed="rId3"/>
          <a:stretch>
            <a:fillRect/>
          </a:stretch>
        </p:blipFill>
        <p:spPr>
          <a:xfrm>
            <a:off x="395605" y="1845310"/>
            <a:ext cx="4117975" cy="3902710"/>
          </a:xfrm>
          <a:prstGeom prst="rect">
            <a:avLst/>
          </a:prstGeom>
        </p:spPr>
      </p:pic>
      <p:pic>
        <p:nvPicPr>
          <p:cNvPr id="8" name="图片 7"/>
          <p:cNvPicPr>
            <a:picLocks noChangeAspect="1"/>
          </p:cNvPicPr>
          <p:nvPr/>
        </p:nvPicPr>
        <p:blipFill>
          <a:blip r:embed="rId4"/>
          <a:stretch>
            <a:fillRect/>
          </a:stretch>
        </p:blipFill>
        <p:spPr>
          <a:xfrm>
            <a:off x="4787900" y="1788160"/>
            <a:ext cx="2212340" cy="4068445"/>
          </a:xfrm>
          <a:prstGeom prst="rect">
            <a:avLst/>
          </a:prstGeom>
        </p:spPr>
      </p:pic>
      <p:cxnSp>
        <p:nvCxnSpPr>
          <p:cNvPr id="9" name="直接箭头连接符 8"/>
          <p:cNvCxnSpPr/>
          <p:nvPr/>
        </p:nvCxnSpPr>
        <p:spPr>
          <a:xfrm flipV="1">
            <a:off x="6525895" y="2204720"/>
            <a:ext cx="782320" cy="20510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11" name="直接箭头连接符 10"/>
          <p:cNvCxnSpPr/>
          <p:nvPr/>
        </p:nvCxnSpPr>
        <p:spPr>
          <a:xfrm flipV="1">
            <a:off x="6156325" y="3357245"/>
            <a:ext cx="1405890" cy="37782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18" name="直接箭头连接符 17"/>
          <p:cNvCxnSpPr/>
          <p:nvPr/>
        </p:nvCxnSpPr>
        <p:spPr>
          <a:xfrm flipV="1">
            <a:off x="5927090" y="4524375"/>
            <a:ext cx="1597025" cy="518160"/>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7" name="文本框 6"/>
          <p:cNvSpPr txBox="1"/>
          <p:nvPr/>
        </p:nvSpPr>
        <p:spPr>
          <a:xfrm>
            <a:off x="7646035" y="4516120"/>
            <a:ext cx="1094740" cy="368300"/>
          </a:xfrm>
          <a:prstGeom prst="rect">
            <a:avLst/>
          </a:prstGeom>
          <a:noFill/>
        </p:spPr>
        <p:txBody>
          <a:bodyPr wrap="square" rtlCol="0">
            <a:spAutoFit/>
          </a:bodyPr>
          <a:p>
            <a:r>
              <a:rPr lang="en-US" altLang="zh-CN"/>
              <a:t>Pin hole</a:t>
            </a:r>
            <a:endParaRPr lang="en-US" altLang="zh-CN"/>
          </a:p>
        </p:txBody>
      </p:sp>
      <p:sp>
        <p:nvSpPr>
          <p:cNvPr id="10" name="文本框 9"/>
          <p:cNvSpPr txBox="1"/>
          <p:nvPr/>
        </p:nvSpPr>
        <p:spPr>
          <a:xfrm>
            <a:off x="7637780" y="3091815"/>
            <a:ext cx="1188085" cy="368300"/>
          </a:xfrm>
          <a:prstGeom prst="rect">
            <a:avLst/>
          </a:prstGeom>
          <a:noFill/>
        </p:spPr>
        <p:txBody>
          <a:bodyPr wrap="square" rtlCol="0">
            <a:spAutoFit/>
          </a:bodyPr>
          <a:p>
            <a:r>
              <a:rPr lang="en-US" altLang="zh-CN"/>
              <a:t>Substrate</a:t>
            </a:r>
            <a:endParaRPr lang="en-US" altLang="zh-CN"/>
          </a:p>
        </p:txBody>
      </p:sp>
      <p:sp>
        <p:nvSpPr>
          <p:cNvPr id="12" name="文本框 11"/>
          <p:cNvSpPr txBox="1"/>
          <p:nvPr/>
        </p:nvSpPr>
        <p:spPr>
          <a:xfrm>
            <a:off x="7354570" y="1774825"/>
            <a:ext cx="1717675" cy="645160"/>
          </a:xfrm>
          <a:prstGeom prst="rect">
            <a:avLst/>
          </a:prstGeom>
          <a:noFill/>
        </p:spPr>
        <p:txBody>
          <a:bodyPr wrap="square" rtlCol="0">
            <a:spAutoFit/>
          </a:bodyPr>
          <a:p>
            <a:r>
              <a:rPr lang="en-US" altLang="zh-CN"/>
              <a:t>Abrasion-proof material </a:t>
            </a:r>
            <a:endParaRPr lang="en-US" altLang="zh-CN"/>
          </a:p>
        </p:txBody>
      </p:sp>
    </p:spTree>
  </p:cSld>
  <p:clrMapOvr>
    <a:masterClrMapping/>
  </p:clrMapOvr>
  <p:transition>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99085" y="1038860"/>
            <a:ext cx="5132070" cy="521970"/>
          </a:xfrm>
          <a:prstGeom prst="rect">
            <a:avLst/>
          </a:prstGeom>
          <a:noFill/>
        </p:spPr>
        <p:txBody>
          <a:bodyPr wrap="square" rtlCol="0">
            <a:spAutoFit/>
          </a:bodyPr>
          <a:p>
            <a:r>
              <a:rPr lang="en-US" altLang="zh-CN" sz="2800" b="1"/>
              <a:t>Material of substrate</a:t>
            </a:r>
            <a:endParaRPr lang="en-US" altLang="zh-CN" sz="2800" b="1"/>
          </a:p>
        </p:txBody>
      </p:sp>
      <p:sp>
        <p:nvSpPr>
          <p:cNvPr id="6" name="文本框 5"/>
          <p:cNvSpPr txBox="1"/>
          <p:nvPr/>
        </p:nvSpPr>
        <p:spPr>
          <a:xfrm>
            <a:off x="611505" y="1701165"/>
            <a:ext cx="8214360" cy="4275455"/>
          </a:xfrm>
          <a:prstGeom prst="rect">
            <a:avLst/>
          </a:prstGeom>
          <a:gradFill>
            <a:gsLst>
              <a:gs pos="50000">
                <a:schemeClr val="accent5"/>
              </a:gs>
              <a:gs pos="0">
                <a:schemeClr val="accent1">
                  <a:lumMod val="25000"/>
                  <a:lumOff val="75000"/>
                </a:schemeClr>
              </a:gs>
              <a:gs pos="100000">
                <a:schemeClr val="accent1">
                  <a:lumMod val="85000"/>
                </a:schemeClr>
              </a:gs>
            </a:gsLst>
            <a:lin ang="13500000" scaled="1"/>
          </a:gradFill>
          <a:ln>
            <a:gradFill>
              <a:gsLst>
                <a:gs pos="50000">
                  <a:schemeClr val="accent1"/>
                </a:gs>
                <a:gs pos="0">
                  <a:schemeClr val="accent1">
                    <a:lumMod val="25000"/>
                    <a:lumOff val="75000"/>
                  </a:schemeClr>
                </a:gs>
                <a:gs pos="100000">
                  <a:schemeClr val="accent1">
                    <a:lumMod val="85000"/>
                  </a:schemeClr>
                </a:gs>
              </a:gsLst>
              <a:lin ang="5400000" scaled="0"/>
            </a:gradFill>
          </a:ln>
        </p:spPr>
        <p:txBody>
          <a:bodyPr wrap="square" rtlCol="0">
            <a:noAutofit/>
          </a:bodyPr>
          <a:p>
            <a:r>
              <a:rPr lang="en-US" altLang="zh-CN"/>
              <a:t>Generally, there’re two kinds of material as the substrate:</a:t>
            </a:r>
            <a:endParaRPr lang="en-US" altLang="zh-CN"/>
          </a:p>
          <a:p>
            <a:endParaRPr lang="en-US" altLang="zh-CN"/>
          </a:p>
          <a:p>
            <a:r>
              <a:rPr lang="en-US" altLang="zh-CN">
                <a:latin typeface="宋体" panose="02010600030101010101" pitchFamily="2" charset="-122"/>
              </a:rPr>
              <a:t>❆</a:t>
            </a:r>
            <a:r>
              <a:rPr lang="en-US" altLang="zh-CN"/>
              <a:t>Option A:  </a:t>
            </a:r>
            <a:endParaRPr lang="en-US" altLang="zh-CN"/>
          </a:p>
          <a:p>
            <a:r>
              <a:rPr lang="en-US" altLang="zh-CN"/>
              <a:t> High manganese steel: </a:t>
            </a:r>
            <a:r>
              <a:rPr lang="en-US" altLang="zh-CN">
                <a:latin typeface="微软雅黑" panose="020B0503020204020204" charset="-122"/>
                <a:ea typeface="微软雅黑" panose="020B0503020204020204" charset="-122"/>
                <a:cs typeface="微软雅黑" panose="020B0503020204020204" charset="-122"/>
                <a:sym typeface="+mn-ea"/>
              </a:rPr>
              <a:t>65Mn (</a:t>
            </a:r>
            <a:r>
              <a:rPr lang="en-US" altLang="zh-CN"/>
              <a:t>spring steels)  </a:t>
            </a:r>
            <a:r>
              <a:rPr lang="en-US" altLang="zh-CN" sz="1600">
                <a:solidFill>
                  <a:schemeClr val="tx1">
                    <a:lumMod val="65000"/>
                    <a:lumOff val="35000"/>
                  </a:schemeClr>
                </a:solidFill>
              </a:rPr>
              <a:t>The material has high cost and good wear resistance, but the heat treatment is easy to deform and crack resulting in fracture in use, so it is difficult to apply successfully in actual production.</a:t>
            </a:r>
            <a:endParaRPr lang="en-US" altLang="zh-CN" sz="1600">
              <a:solidFill>
                <a:schemeClr val="tx1">
                  <a:lumMod val="65000"/>
                  <a:lumOff val="35000"/>
                </a:schemeClr>
              </a:solidFill>
            </a:endParaRPr>
          </a:p>
          <a:p>
            <a:endParaRPr lang="en-US" altLang="zh-CN" sz="1600">
              <a:solidFill>
                <a:schemeClr val="tx1">
                  <a:lumMod val="65000"/>
                  <a:lumOff val="35000"/>
                </a:schemeClr>
              </a:solidFill>
            </a:endParaRPr>
          </a:p>
          <a:p>
            <a:endParaRPr lang="en-US" altLang="zh-CN" sz="1600">
              <a:solidFill>
                <a:schemeClr val="tx1">
                  <a:lumMod val="65000"/>
                  <a:lumOff val="35000"/>
                </a:schemeClr>
              </a:solidFill>
            </a:endParaRPr>
          </a:p>
          <a:p>
            <a:r>
              <a:rPr lang="en-US" altLang="zh-CN" sz="1600">
                <a:latin typeface="宋体" panose="02010600030101010101" pitchFamily="2" charset="-122"/>
                <a:sym typeface="+mn-ea"/>
              </a:rPr>
              <a:t>❆</a:t>
            </a:r>
            <a:r>
              <a:rPr lang="en-US" altLang="zh-CN" sz="1600">
                <a:latin typeface="微软雅黑" panose="020B0503020204020204" charset="-122"/>
                <a:ea typeface="微软雅黑" panose="020B0503020204020204" charset="-122"/>
                <a:cs typeface="微软雅黑" panose="020B0503020204020204" charset="-122"/>
              </a:rPr>
              <a:t>Option B:</a:t>
            </a:r>
            <a:endParaRPr lang="en-US" altLang="zh-CN" sz="1600">
              <a:latin typeface="微软雅黑" panose="020B0503020204020204" charset="-122"/>
              <a:ea typeface="微软雅黑" panose="020B0503020204020204" charset="-122"/>
              <a:cs typeface="微软雅黑" panose="020B0503020204020204" charset="-122"/>
            </a:endParaRPr>
          </a:p>
          <a:p>
            <a:r>
              <a:rPr lang="en-US" altLang="zh-CN" sz="1600">
                <a:latin typeface="微软雅黑" panose="020B0503020204020204" charset="-122"/>
                <a:ea typeface="微软雅黑" panose="020B0503020204020204" charset="-122"/>
                <a:cs typeface="微软雅黑" panose="020B0503020204020204" charset="-122"/>
              </a:rPr>
              <a:t>Low manganese steel:</a:t>
            </a:r>
            <a:r>
              <a:rPr lang="en-US" altLang="zh-CN" sz="1600">
                <a:latin typeface="微软雅黑" panose="020B0503020204020204" charset="-122"/>
                <a:ea typeface="微软雅黑" panose="020B0503020204020204" charset="-122"/>
                <a:cs typeface="微软雅黑" panose="020B0503020204020204" charset="-122"/>
                <a:sym typeface="+mn-ea"/>
              </a:rPr>
              <a:t>16Mn (Q345 )   </a:t>
            </a:r>
            <a:r>
              <a:rPr lang="en-US" altLang="zh-CN" sz="1600">
                <a:solidFill>
                  <a:schemeClr val="tx1">
                    <a:lumMod val="65000"/>
                    <a:lumOff val="35000"/>
                  </a:schemeClr>
                </a:solidFill>
              </a:rPr>
              <a:t>It has good mechanical properties and economy, the surface can be carburized to improve the hardness to achieve wear-resistant effect, the core hardness is low toughness is not easy to break when used, and the surfacing performance is good, so it is widely used.</a:t>
            </a:r>
            <a:endParaRPr lang="en-US" altLang="zh-CN" sz="1600">
              <a:solidFill>
                <a:schemeClr val="tx1">
                  <a:lumMod val="65000"/>
                  <a:lumOff val="35000"/>
                </a:schemeClr>
              </a:solidFill>
            </a:endParaRPr>
          </a:p>
          <a:p>
            <a:endParaRPr lang="en-US" altLang="zh-CN"/>
          </a:p>
          <a:p>
            <a:endParaRPr lang="en-US" altLang="zh-CN"/>
          </a:p>
        </p:txBody>
      </p:sp>
    </p:spTree>
  </p:cSld>
  <p:clrMapOvr>
    <a:masterClrMapping/>
  </p:clrMapOvr>
  <p:transition>
    <p:comb/>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582295" y="1196975"/>
            <a:ext cx="4815840" cy="521970"/>
          </a:xfrm>
          <a:prstGeom prst="rect">
            <a:avLst/>
          </a:prstGeom>
          <a:noFill/>
        </p:spPr>
        <p:txBody>
          <a:bodyPr wrap="square" rtlCol="0">
            <a:spAutoFit/>
          </a:bodyPr>
          <a:p>
            <a:r>
              <a:rPr lang="en-US" altLang="zh-CN" sz="2800" b="1"/>
              <a:t>Material of </a:t>
            </a:r>
            <a:r>
              <a:rPr lang="en-US" altLang="zh-CN" sz="2800" b="1">
                <a:sym typeface="+mn-ea"/>
              </a:rPr>
              <a:t>Abrasion-proof</a:t>
            </a:r>
            <a:endParaRPr lang="en-US" altLang="zh-CN" sz="2800" b="1"/>
          </a:p>
        </p:txBody>
      </p:sp>
      <p:sp>
        <p:nvSpPr>
          <p:cNvPr id="6" name="文本框 5"/>
          <p:cNvSpPr txBox="1"/>
          <p:nvPr/>
        </p:nvSpPr>
        <p:spPr>
          <a:xfrm>
            <a:off x="3923665" y="2493010"/>
            <a:ext cx="4685665" cy="2614930"/>
          </a:xfrm>
          <a:prstGeom prst="rect">
            <a:avLst/>
          </a:prstGeom>
          <a:noFill/>
        </p:spPr>
        <p:txBody>
          <a:bodyPr wrap="square" rtlCol="0">
            <a:spAutoFit/>
          </a:bodyPr>
          <a:p>
            <a:r>
              <a:rPr lang="en-US" altLang="zh-CN" sz="2000">
                <a:latin typeface="+mn-lt"/>
                <a:cs typeface="+mn-lt"/>
              </a:rPr>
              <a:t>Casting tungsten carbide </a:t>
            </a:r>
            <a:r>
              <a:rPr lang="zh-CN" altLang="en-US" sz="2000">
                <a:latin typeface="+mn-lt"/>
                <a:cs typeface="+mn-lt"/>
              </a:rPr>
              <a:t>：</a:t>
            </a:r>
            <a:endParaRPr lang="zh-CN" altLang="en-US"/>
          </a:p>
          <a:p>
            <a:endParaRPr lang="zh-CN" altLang="en-US"/>
          </a:p>
          <a:p>
            <a:r>
              <a:rPr lang="en-US" altLang="zh-CN"/>
              <a:t>By flame or argon arc welding and surfacing of substrate welding, the process is mature, reliable, flexible, and widely used. The hardness of surfacing layer can reach 62-67HRC.</a:t>
            </a:r>
            <a:endParaRPr lang="en-US" altLang="zh-CN"/>
          </a:p>
          <a:p>
            <a:endParaRPr lang="zh-CN" altLang="en-US"/>
          </a:p>
          <a:p>
            <a:endParaRPr lang="zh-CN" altLang="en-US"/>
          </a:p>
        </p:txBody>
      </p:sp>
      <p:pic>
        <p:nvPicPr>
          <p:cNvPr id="8" name="图片 7"/>
          <p:cNvPicPr>
            <a:picLocks noChangeAspect="1"/>
          </p:cNvPicPr>
          <p:nvPr/>
        </p:nvPicPr>
        <p:blipFill>
          <a:blip r:embed="rId3"/>
          <a:stretch>
            <a:fillRect/>
          </a:stretch>
        </p:blipFill>
        <p:spPr>
          <a:xfrm>
            <a:off x="971550" y="1988820"/>
            <a:ext cx="2524125" cy="4125595"/>
          </a:xfrm>
          <a:prstGeom prst="rect">
            <a:avLst/>
          </a:prstGeom>
        </p:spPr>
      </p:pic>
    </p:spTree>
  </p:cSld>
  <p:clrMapOvr>
    <a:masterClrMapping/>
  </p:clrMapOvr>
  <p:transition>
    <p:comb/>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51460" y="939800"/>
            <a:ext cx="8220075" cy="521970"/>
          </a:xfrm>
          <a:prstGeom prst="rect">
            <a:avLst/>
          </a:prstGeom>
          <a:noFill/>
        </p:spPr>
        <p:txBody>
          <a:bodyPr wrap="square" rtlCol="0">
            <a:spAutoFit/>
          </a:bodyPr>
          <a:p>
            <a:r>
              <a:rPr lang="en-US" altLang="zh-CN" sz="2800" b="1"/>
              <a:t>Choice of hammer beater’s surfacing welding</a:t>
            </a:r>
            <a:endParaRPr lang="en-US" altLang="zh-CN" sz="2800" b="1"/>
          </a:p>
        </p:txBody>
      </p:sp>
      <p:pic>
        <p:nvPicPr>
          <p:cNvPr id="6" name="图片 5"/>
          <p:cNvPicPr>
            <a:picLocks noChangeAspect="1"/>
          </p:cNvPicPr>
          <p:nvPr/>
        </p:nvPicPr>
        <p:blipFill>
          <a:blip r:embed="rId3"/>
          <a:stretch>
            <a:fillRect/>
          </a:stretch>
        </p:blipFill>
        <p:spPr>
          <a:xfrm>
            <a:off x="581660" y="1701165"/>
            <a:ext cx="7177405" cy="2553335"/>
          </a:xfrm>
          <a:prstGeom prst="rect">
            <a:avLst/>
          </a:prstGeom>
        </p:spPr>
      </p:pic>
      <p:sp>
        <p:nvSpPr>
          <p:cNvPr id="7" name="文本框 6"/>
          <p:cNvSpPr txBox="1"/>
          <p:nvPr/>
        </p:nvSpPr>
        <p:spPr>
          <a:xfrm>
            <a:off x="395605" y="4293235"/>
            <a:ext cx="8225155" cy="2306955"/>
          </a:xfrm>
          <a:prstGeom prst="rect">
            <a:avLst/>
          </a:prstGeom>
          <a:noFill/>
        </p:spPr>
        <p:txBody>
          <a:bodyPr wrap="square" rtlCol="0">
            <a:spAutoFit/>
          </a:bodyPr>
          <a:p>
            <a:r>
              <a:rPr lang="en-US" altLang="zh-CN"/>
              <a:t>          Type A                 Type B               Type C                 Type D</a:t>
            </a:r>
            <a:endParaRPr lang="en-US" altLang="zh-CN"/>
          </a:p>
          <a:p>
            <a:endParaRPr lang="en-US" altLang="zh-CN"/>
          </a:p>
          <a:p>
            <a:r>
              <a:rPr lang="en-US" altLang="zh-CN"/>
              <a:t>Type B is the mainstream of the market, straight step and reinforced have a good wear life, but the procurement cost is higher, the ton consumption cost is lower!</a:t>
            </a:r>
            <a:endParaRPr lang="en-US" altLang="zh-CN"/>
          </a:p>
          <a:p>
            <a:endParaRPr lang="en-US" altLang="zh-CN"/>
          </a:p>
          <a:p>
            <a:r>
              <a:rPr lang="en-US" altLang="zh-CN"/>
              <a:t>The length and thickness of the surfacing layer technically depend on the wear pattern of the material to the hammer beater.</a:t>
            </a:r>
            <a:endParaRPr lang="en-US" altLang="zh-CN"/>
          </a:p>
        </p:txBody>
      </p:sp>
    </p:spTree>
  </p:cSld>
  <p:clrMapOvr>
    <a:masterClrMapping/>
  </p:clrMapOvr>
  <p:transition>
    <p:comb/>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51460" y="939800"/>
            <a:ext cx="8580120" cy="521970"/>
          </a:xfrm>
          <a:prstGeom prst="rect">
            <a:avLst/>
          </a:prstGeom>
          <a:noFill/>
        </p:spPr>
        <p:txBody>
          <a:bodyPr wrap="square" rtlCol="0">
            <a:spAutoFit/>
          </a:bodyPr>
          <a:p>
            <a:r>
              <a:rPr lang="en-US" altLang="zh-CN" sz="2800" b="1"/>
              <a:t>The main manufacturing process</a:t>
            </a:r>
            <a:endParaRPr lang="en-US" altLang="zh-CN" sz="2800" b="1"/>
          </a:p>
        </p:txBody>
      </p:sp>
      <p:sp>
        <p:nvSpPr>
          <p:cNvPr id="11" name="流程图: 过程 10"/>
          <p:cNvSpPr/>
          <p:nvPr/>
        </p:nvSpPr>
        <p:spPr>
          <a:xfrm>
            <a:off x="323850" y="3161665"/>
            <a:ext cx="1313180"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Cutting &amp;Punching</a:t>
            </a:r>
            <a:endParaRPr lang="en-US" altLang="zh-CN" strike="noStrike" noProof="1"/>
          </a:p>
        </p:txBody>
      </p:sp>
      <p:sp>
        <p:nvSpPr>
          <p:cNvPr id="12" name="流程图: 过程 11"/>
          <p:cNvSpPr/>
          <p:nvPr/>
        </p:nvSpPr>
        <p:spPr>
          <a:xfrm>
            <a:off x="1764030" y="3162300"/>
            <a:ext cx="1035685"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Marking</a:t>
            </a:r>
            <a:endParaRPr lang="en-US" altLang="zh-CN" strike="noStrike" noProof="1"/>
          </a:p>
        </p:txBody>
      </p:sp>
      <p:sp>
        <p:nvSpPr>
          <p:cNvPr id="15" name="流程图: 过程 14"/>
          <p:cNvSpPr/>
          <p:nvPr/>
        </p:nvSpPr>
        <p:spPr>
          <a:xfrm>
            <a:off x="2909570" y="3150870"/>
            <a:ext cx="1116965"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Overlay</a:t>
            </a:r>
            <a:endParaRPr lang="en-US" altLang="zh-CN" strike="noStrike" noProof="1"/>
          </a:p>
          <a:p>
            <a:pPr algn="ctr" fontAlgn="base"/>
            <a:r>
              <a:rPr lang="en-US" altLang="zh-CN" strike="noStrike" noProof="1"/>
              <a:t>Cladding</a:t>
            </a:r>
            <a:endParaRPr lang="en-US" altLang="zh-CN" strike="noStrike" noProof="1"/>
          </a:p>
        </p:txBody>
      </p:sp>
      <p:sp>
        <p:nvSpPr>
          <p:cNvPr id="16" name="流程图: 过程 15"/>
          <p:cNvSpPr/>
          <p:nvPr/>
        </p:nvSpPr>
        <p:spPr>
          <a:xfrm>
            <a:off x="4065270" y="3136900"/>
            <a:ext cx="1456055"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endParaRPr lang="en-US" altLang="zh-CN" strike="noStrike" noProof="1"/>
          </a:p>
          <a:p>
            <a:pPr algn="ctr" fontAlgn="base"/>
            <a:r>
              <a:rPr lang="en-US" altLang="zh-CN" strike="noStrike" noProof="1"/>
              <a:t>Carburizing Quenching</a:t>
            </a:r>
            <a:endParaRPr lang="en-US" altLang="zh-CN" strike="noStrike" noProof="1"/>
          </a:p>
          <a:p>
            <a:pPr algn="ctr" fontAlgn="base"/>
            <a:endParaRPr lang="en-US" altLang="zh-CN" strike="noStrike" noProof="1"/>
          </a:p>
        </p:txBody>
      </p:sp>
      <p:sp>
        <p:nvSpPr>
          <p:cNvPr id="17" name="流程图: 过程 16"/>
          <p:cNvSpPr/>
          <p:nvPr/>
        </p:nvSpPr>
        <p:spPr>
          <a:xfrm>
            <a:off x="5560060" y="3141345"/>
            <a:ext cx="1285875"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endParaRPr lang="en-US" altLang="zh-CN" strike="noStrike" noProof="1"/>
          </a:p>
          <a:p>
            <a:pPr algn="ctr" fontAlgn="base"/>
            <a:r>
              <a:rPr lang="en-US" altLang="zh-CN" strike="noStrike" noProof="1"/>
              <a:t>Tempering</a:t>
            </a:r>
            <a:endParaRPr lang="en-US" altLang="zh-CN" strike="noStrike" noProof="1"/>
          </a:p>
          <a:p>
            <a:pPr algn="ctr" fontAlgn="base"/>
            <a:endParaRPr lang="en-US" altLang="zh-CN" strike="noStrike" noProof="1"/>
          </a:p>
        </p:txBody>
      </p:sp>
      <p:sp>
        <p:nvSpPr>
          <p:cNvPr id="18" name="流程图: 过程 17"/>
          <p:cNvSpPr/>
          <p:nvPr/>
        </p:nvSpPr>
        <p:spPr>
          <a:xfrm>
            <a:off x="6956425" y="3150870"/>
            <a:ext cx="1098550"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Balance Weight</a:t>
            </a:r>
            <a:endParaRPr lang="en-US" altLang="zh-CN" strike="noStrike" noProof="1"/>
          </a:p>
        </p:txBody>
      </p:sp>
      <p:sp>
        <p:nvSpPr>
          <p:cNvPr id="20" name="流程图: 过程 19"/>
          <p:cNvSpPr/>
          <p:nvPr/>
        </p:nvSpPr>
        <p:spPr>
          <a:xfrm>
            <a:off x="8100060" y="3150870"/>
            <a:ext cx="1004570" cy="6477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Packing</a:t>
            </a:r>
            <a:endParaRPr lang="en-US" altLang="zh-CN" strike="noStrike" noProof="1"/>
          </a:p>
        </p:txBody>
      </p:sp>
      <p:sp>
        <p:nvSpPr>
          <p:cNvPr id="22" name="右箭头 21"/>
          <p:cNvSpPr/>
          <p:nvPr/>
        </p:nvSpPr>
        <p:spPr>
          <a:xfrm>
            <a:off x="608330" y="4077335"/>
            <a:ext cx="7924165" cy="288290"/>
          </a:xfrm>
          <a:prstGeom prst="rightArrow">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sp>
        <p:nvSpPr>
          <p:cNvPr id="23" name="流程图: 可选过程 22"/>
          <p:cNvSpPr/>
          <p:nvPr/>
        </p:nvSpPr>
        <p:spPr>
          <a:xfrm>
            <a:off x="3562985" y="4652645"/>
            <a:ext cx="1800225" cy="360045"/>
          </a:xfrm>
          <a:prstGeom prst="flowChartAlternate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p>
            <a:pPr algn="ctr" fontAlgn="base"/>
            <a:r>
              <a:rPr lang="en-US" altLang="zh-CN" strike="noStrike" noProof="1"/>
              <a:t>Inspect</a:t>
            </a:r>
            <a:endParaRPr lang="en-US" altLang="zh-CN" strike="noStrike" noProof="1"/>
          </a:p>
        </p:txBody>
      </p:sp>
    </p:spTree>
  </p:cSld>
  <p:clrMapOvr>
    <a:masterClrMapping/>
  </p:clrMapOvr>
  <p:transition>
    <p:comb/>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51460" y="939800"/>
            <a:ext cx="8220075" cy="521970"/>
          </a:xfrm>
          <a:prstGeom prst="rect">
            <a:avLst/>
          </a:prstGeom>
          <a:noFill/>
        </p:spPr>
        <p:txBody>
          <a:bodyPr wrap="square" rtlCol="0">
            <a:spAutoFit/>
          </a:bodyPr>
          <a:p>
            <a:r>
              <a:rPr lang="en-US" altLang="zh-CN" sz="2800" b="1"/>
              <a:t>Heat treatment of hammer beater</a:t>
            </a:r>
            <a:endParaRPr lang="en-US" altLang="zh-CN" sz="2800" b="1"/>
          </a:p>
        </p:txBody>
      </p:sp>
      <p:pic>
        <p:nvPicPr>
          <p:cNvPr id="6" name="图片 5" descr="timg[11]"/>
          <p:cNvPicPr>
            <a:picLocks noChangeAspect="1"/>
          </p:cNvPicPr>
          <p:nvPr/>
        </p:nvPicPr>
        <p:blipFill>
          <a:blip r:embed="rId3"/>
          <a:stretch>
            <a:fillRect/>
          </a:stretch>
        </p:blipFill>
        <p:spPr>
          <a:xfrm>
            <a:off x="3707765" y="2085340"/>
            <a:ext cx="4979670" cy="3561715"/>
          </a:xfrm>
          <a:prstGeom prst="rect">
            <a:avLst/>
          </a:prstGeom>
        </p:spPr>
      </p:pic>
      <p:sp>
        <p:nvSpPr>
          <p:cNvPr id="7" name="文本框 6"/>
          <p:cNvSpPr txBox="1"/>
          <p:nvPr/>
        </p:nvSpPr>
        <p:spPr>
          <a:xfrm>
            <a:off x="351790" y="2034540"/>
            <a:ext cx="3281680" cy="2306955"/>
          </a:xfrm>
          <a:prstGeom prst="rect">
            <a:avLst/>
          </a:prstGeom>
          <a:noFill/>
        </p:spPr>
        <p:txBody>
          <a:bodyPr wrap="square" rtlCol="0">
            <a:spAutoFit/>
          </a:bodyPr>
          <a:p>
            <a:r>
              <a:rPr lang="en-US" altLang="zh-CN"/>
              <a:t>1. Carburizing and quenching</a:t>
            </a:r>
            <a:endParaRPr lang="en-US" altLang="zh-CN"/>
          </a:p>
          <a:p>
            <a:endParaRPr lang="en-US" altLang="zh-CN"/>
          </a:p>
          <a:p>
            <a:endParaRPr lang="en-US" altLang="zh-CN"/>
          </a:p>
          <a:p>
            <a:endParaRPr lang="en-US" altLang="zh-CN"/>
          </a:p>
          <a:p>
            <a:endParaRPr lang="en-US" altLang="zh-CN"/>
          </a:p>
          <a:p>
            <a:r>
              <a:rPr lang="en-US" altLang="zh-CN"/>
              <a:t>2.Tempering</a:t>
            </a:r>
            <a:endParaRPr lang="en-US" altLang="zh-CN"/>
          </a:p>
          <a:p>
            <a:endParaRPr lang="en-US" altLang="zh-CN"/>
          </a:p>
          <a:p>
            <a:endParaRPr lang="en-US" altLang="zh-CN"/>
          </a:p>
        </p:txBody>
      </p:sp>
    </p:spTree>
  </p:cSld>
  <p:clrMapOvr>
    <a:masterClrMapping/>
  </p:clrMapOvr>
  <p:transition>
    <p:comb/>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51460" y="939800"/>
            <a:ext cx="8220075" cy="521970"/>
          </a:xfrm>
          <a:prstGeom prst="rect">
            <a:avLst/>
          </a:prstGeom>
          <a:noFill/>
        </p:spPr>
        <p:txBody>
          <a:bodyPr wrap="square" rtlCol="0">
            <a:spAutoFit/>
          </a:bodyPr>
          <a:p>
            <a:r>
              <a:rPr lang="en-US" altLang="zh-CN" sz="2800" b="1"/>
              <a:t>Inspect of hammer beater</a:t>
            </a:r>
            <a:endParaRPr lang="en-US" altLang="zh-CN" sz="2800" b="1"/>
          </a:p>
        </p:txBody>
      </p:sp>
      <p:pic>
        <p:nvPicPr>
          <p:cNvPr id="1073742887" name="图片 1073742886"/>
          <p:cNvPicPr>
            <a:picLocks noChangeAspect="1"/>
          </p:cNvPicPr>
          <p:nvPr/>
        </p:nvPicPr>
        <p:blipFill>
          <a:blip r:embed="rId3"/>
          <a:stretch>
            <a:fillRect/>
          </a:stretch>
        </p:blipFill>
        <p:spPr>
          <a:xfrm>
            <a:off x="2267585" y="2101215"/>
            <a:ext cx="5729605" cy="3816350"/>
          </a:xfrm>
          <a:prstGeom prst="rect">
            <a:avLst/>
          </a:prstGeom>
          <a:noFill/>
          <a:ln w="9525">
            <a:noFill/>
          </a:ln>
        </p:spPr>
      </p:pic>
    </p:spTree>
  </p:cSld>
  <p:clrMapOvr>
    <a:masterClrMapping/>
  </p:clrMapOvr>
  <p:transition>
    <p:comb/>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0" y="64135"/>
            <a:ext cx="9144000" cy="772160"/>
            <a:chOff x="0" y="101"/>
            <a:chExt cx="14400" cy="1216"/>
          </a:xfrm>
        </p:grpSpPr>
        <p:pic>
          <p:nvPicPr>
            <p:cNvPr id="3074" name="图片 10" descr="Y6~DP$$[`0Z@WIT`OW~YFCM"/>
            <p:cNvPicPr>
              <a:picLocks noChangeAspect="1"/>
            </p:cNvPicPr>
            <p:nvPr/>
          </p:nvPicPr>
          <p:blipFill>
            <a:blip r:embed="rId1"/>
            <a:stretch>
              <a:fillRect/>
            </a:stretch>
          </p:blipFill>
          <p:spPr>
            <a:xfrm>
              <a:off x="3808" y="327"/>
              <a:ext cx="10479" cy="741"/>
            </a:xfrm>
            <a:prstGeom prst="rect">
              <a:avLst/>
            </a:prstGeom>
            <a:noFill/>
            <a:ln w="9525">
              <a:noFill/>
            </a:ln>
          </p:spPr>
        </p:pic>
        <p:pic>
          <p:nvPicPr>
            <p:cNvPr id="3075" name="图片 11" descr="公司标致"/>
            <p:cNvPicPr>
              <a:picLocks noChangeAspect="1"/>
            </p:cNvPicPr>
            <p:nvPr/>
          </p:nvPicPr>
          <p:blipFill>
            <a:blip r:embed="rId2"/>
            <a:stretch>
              <a:fillRect/>
            </a:stretch>
          </p:blipFill>
          <p:spPr>
            <a:xfrm>
              <a:off x="850" y="101"/>
              <a:ext cx="2347" cy="1003"/>
            </a:xfrm>
            <a:prstGeom prst="rect">
              <a:avLst/>
            </a:prstGeom>
            <a:noFill/>
            <a:ln w="9525">
              <a:noFill/>
            </a:ln>
          </p:spPr>
        </p:pic>
        <p:sp>
          <p:nvSpPr>
            <p:cNvPr id="13" name="矩形 12"/>
            <p:cNvSpPr/>
            <p:nvPr/>
          </p:nvSpPr>
          <p:spPr>
            <a:xfrm>
              <a:off x="0" y="1093"/>
              <a:ext cx="14400" cy="225"/>
            </a:xfrm>
            <a:prstGeom prst="rect">
              <a:avLst/>
            </a:prstGeom>
            <a:solidFill>
              <a:schemeClr val="accent5">
                <a:lumMod val="90000"/>
              </a:schemeClr>
            </a:solid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grpSp>
        <p:nvGrpSpPr>
          <p:cNvPr id="3077" name="组合 20"/>
          <p:cNvGrpSpPr/>
          <p:nvPr/>
        </p:nvGrpSpPr>
        <p:grpSpPr>
          <a:xfrm>
            <a:off x="0" y="6270625"/>
            <a:ext cx="9144000" cy="481013"/>
            <a:chOff x="0" y="9085"/>
            <a:chExt cx="14400" cy="757"/>
          </a:xfrm>
        </p:grpSpPr>
        <p:sp>
          <p:nvSpPr>
            <p:cNvPr id="14" name="矩形 13"/>
            <p:cNvSpPr/>
            <p:nvPr/>
          </p:nvSpPr>
          <p:spPr>
            <a:xfrm>
              <a:off x="0" y="9085"/>
              <a:ext cx="14400" cy="599"/>
            </a:xfrm>
            <a:prstGeom prst="rect">
              <a:avLst/>
            </a:prstGeom>
            <a:pattFill prst="divot">
              <a:fgClr>
                <a:schemeClr val="accent5">
                  <a:lumMod val="90000"/>
                </a:schemeClr>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p>
              <a:pPr algn="ctr" fontAlgn="base"/>
              <a:endParaRPr lang="zh-CN" altLang="en-US" strike="noStrike" noProof="1"/>
            </a:p>
          </p:txBody>
        </p:sp>
        <p:grpSp>
          <p:nvGrpSpPr>
            <p:cNvPr id="3081" name="组合 19"/>
            <p:cNvGrpSpPr/>
            <p:nvPr/>
          </p:nvGrpSpPr>
          <p:grpSpPr>
            <a:xfrm>
              <a:off x="6581" y="9537"/>
              <a:ext cx="5638" cy="305"/>
              <a:chOff x="6581" y="9537"/>
              <a:chExt cx="5638" cy="305"/>
            </a:xfrm>
          </p:grpSpPr>
          <p:cxnSp>
            <p:nvCxnSpPr>
              <p:cNvPr id="4" name="直接连接符 3"/>
              <p:cNvCxnSpPr/>
              <p:nvPr/>
            </p:nvCxnSpPr>
            <p:spPr>
              <a:xfrm>
                <a:off x="6581" y="9537"/>
                <a:ext cx="279" cy="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860" y="9823"/>
                <a:ext cx="5359" cy="19"/>
              </a:xfrm>
              <a:prstGeom prst="line">
                <a:avLst/>
              </a:prstGeom>
            </p:spPr>
            <p:style>
              <a:lnRef idx="1">
                <a:schemeClr val="accent1"/>
              </a:lnRef>
              <a:fillRef idx="0">
                <a:schemeClr val="accent1"/>
              </a:fillRef>
              <a:effectRef idx="0">
                <a:schemeClr val="accent1"/>
              </a:effectRef>
              <a:fontRef idx="minor">
                <a:schemeClr val="tx1"/>
              </a:fontRef>
            </p:style>
          </p:cxnSp>
        </p:grpSp>
      </p:grpSp>
      <p:pic>
        <p:nvPicPr>
          <p:cNvPr id="3" name="https://img8.file.cache.docer.com/storage/1706262443311241100/1bd692b8c882f53130d7ecdbadbaa453.jpeg" descr="商人们握手"/>
          <p:cNvPicPr>
            <a:picLocks noChangeAspect="1"/>
          </p:cNvPicPr>
          <p:nvPr/>
        </p:nvPicPr>
        <p:blipFill>
          <a:blip r:embed="rId3"/>
          <a:stretch>
            <a:fillRect/>
          </a:stretch>
        </p:blipFill>
        <p:spPr>
          <a:xfrm>
            <a:off x="5436235" y="3928745"/>
            <a:ext cx="3519805" cy="2341880"/>
          </a:xfrm>
          <a:prstGeom prst="rect">
            <a:avLst/>
          </a:prstGeom>
        </p:spPr>
      </p:pic>
      <p:sp>
        <p:nvSpPr>
          <p:cNvPr id="8" name="文本框 7"/>
          <p:cNvSpPr txBox="1"/>
          <p:nvPr/>
        </p:nvSpPr>
        <p:spPr>
          <a:xfrm>
            <a:off x="1403985" y="2277110"/>
            <a:ext cx="5827395" cy="860425"/>
          </a:xfrm>
          <a:prstGeom prst="rect">
            <a:avLst/>
          </a:prstGeom>
          <a:noFill/>
        </p:spPr>
        <p:txBody>
          <a:bodyPr wrap="square" rtlCol="0">
            <a:spAutoFit/>
          </a:bodyPr>
          <a:p>
            <a:r>
              <a:rPr lang="en-US" altLang="zh-CN" sz="2500" b="1">
                <a:solidFill>
                  <a:schemeClr val="accent4">
                    <a:lumMod val="50000"/>
                    <a:lumOff val="50000"/>
                  </a:schemeClr>
                </a:solidFill>
                <a:effectLst>
                  <a:outerShdw blurRad="38100" dist="38100" dir="2700000" algn="tl">
                    <a:srgbClr val="000000">
                      <a:alpha val="43137"/>
                    </a:srgbClr>
                  </a:outerShdw>
                </a:effectLst>
              </a:rPr>
              <a:t>The output than your imagination if cooperate with Shanbao Machinery!</a:t>
            </a:r>
            <a:endParaRPr lang="en-US" altLang="zh-CN" sz="2500" b="1">
              <a:solidFill>
                <a:schemeClr val="accent4">
                  <a:lumMod val="50000"/>
                  <a:lumOff val="50000"/>
                </a:schemeClr>
              </a:solidFill>
              <a:effectLst>
                <a:outerShdw blurRad="38100" dist="38100" dir="2700000" algn="tl">
                  <a:srgbClr val="000000">
                    <a:alpha val="43137"/>
                  </a:srgbClr>
                </a:outerShdw>
              </a:effectLst>
            </a:endParaRPr>
          </a:p>
        </p:txBody>
      </p:sp>
    </p:spTree>
  </p:cSld>
  <p:clrMapOvr>
    <a:masterClrMapping/>
  </p:clrMapOvr>
  <p:transition>
    <p:comb/>
  </p:transition>
</p:sld>
</file>

<file path=ppt/tags/tag1.xml><?xml version="1.0" encoding="utf-8"?>
<p:tagLst xmlns:p="http://schemas.openxmlformats.org/presentationml/2006/main">
  <p:tag name="COMMONDATA" val="eyJoZGlkIjoiYjI1OGU1NThlOWExYmQ2ZTU4ZjZkZTA0OGYyY2M1Mzc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tlCol="0" anchor="ctr"/>
      <a:lstStyle>
        <a:defPPr algn="ctr" fontAlgn="base">
          <a:defRPr lang="zh-CN" altLang="en-US" strike="noStrike" noProof="1"/>
        </a:defPPr>
      </a:lstStyle>
      <a:style>
        <a:lnRef idx="2">
          <a:schemeClr val="accent6"/>
        </a:lnRef>
        <a:fillRef idx="1">
          <a:schemeClr val="lt1"/>
        </a:fillRef>
        <a:effectRef idx="0">
          <a:schemeClr val="accent6"/>
        </a:effectRef>
        <a:fontRef idx="minor">
          <a:schemeClr val="dk1"/>
        </a:fontRef>
      </a:style>
    </a:spDef>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2049</Words>
  <Application>WPS 演示</Application>
  <PresentationFormat>在屏幕上显示</PresentationFormat>
  <Paragraphs>81</Paragraphs>
  <Slides>10</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vt:i4>
      </vt:variant>
    </vt:vector>
  </HeadingPairs>
  <TitlesOfParts>
    <vt:vector size="17" baseType="lpstr">
      <vt:lpstr>Arial</vt:lpstr>
      <vt:lpstr>宋体</vt:lpstr>
      <vt:lpstr>Wingdings</vt:lpstr>
      <vt:lpstr>微软雅黑</vt:lpstr>
      <vt:lpstr>Arial Unicode MS</vt:lpstr>
      <vt:lpstr>Calibri</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 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四川省眉山市山宝机械模具制造有限公司 SICHUAN SHANBAO MACHINE MOULD CO.,  LTD.</dc:title>
  <dc:creator>Microsoft</dc:creator>
  <cp:lastModifiedBy>溦笑Cinderella </cp:lastModifiedBy>
  <cp:revision>239</cp:revision>
  <dcterms:created xsi:type="dcterms:W3CDTF">2015-12-14T01:25:00Z</dcterms:created>
  <dcterms:modified xsi:type="dcterms:W3CDTF">2025-03-27T08:27:14Z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943453DC15704933882549D68E1C7603</vt:lpwstr>
  </property>
</Properties>
</file>